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F64-E277-491C-880A-794FAB1F122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CFD9-6E3E-41EA-873F-0EEF14A6C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F64-E277-491C-880A-794FAB1F122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CFD9-6E3E-41EA-873F-0EEF14A6C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90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F64-E277-491C-880A-794FAB1F122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CFD9-6E3E-41EA-873F-0EEF14A6C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09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F64-E277-491C-880A-794FAB1F122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CFD9-6E3E-41EA-873F-0EEF14A6C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92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F64-E277-491C-880A-794FAB1F122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CFD9-6E3E-41EA-873F-0EEF14A6C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84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F64-E277-491C-880A-794FAB1F122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CFD9-6E3E-41EA-873F-0EEF14A6C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09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F64-E277-491C-880A-794FAB1F122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CFD9-6E3E-41EA-873F-0EEF14A6C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7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F64-E277-491C-880A-794FAB1F122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CFD9-6E3E-41EA-873F-0EEF14A6C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78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F64-E277-491C-880A-794FAB1F122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CFD9-6E3E-41EA-873F-0EEF14A6C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84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F64-E277-491C-880A-794FAB1F122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CFD9-6E3E-41EA-873F-0EEF14A6C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1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F64-E277-491C-880A-794FAB1F122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CFD9-6E3E-41EA-873F-0EEF14A6C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87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3AF64-E277-491C-880A-794FAB1F122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7CFD9-6E3E-41EA-873F-0EEF14A6C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58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470025"/>
          </a:xfrm>
        </p:spPr>
        <p:txBody>
          <a:bodyPr/>
          <a:lstStyle/>
          <a:p>
            <a:r>
              <a:rPr lang="kk-KZ" b="1" dirty="0" smtClean="0"/>
              <a:t>Бюджеттік төлемдер </a:t>
            </a:r>
            <a:r>
              <a:rPr lang="kk-KZ" b="1" dirty="0"/>
              <a:t>есебі туралы түсінік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8352928" cy="5184576"/>
          </a:xfrm>
        </p:spPr>
        <p:txBody>
          <a:bodyPr>
            <a:normAutofit/>
          </a:bodyPr>
          <a:lstStyle/>
          <a:p>
            <a:pPr marL="742950" lvl="0" indent="-742950" algn="just">
              <a:buFont typeface="+mj-lt"/>
              <a:buAutoNum type="arabicPeriod"/>
            </a:pPr>
            <a:r>
              <a:rPr lang="kk-KZ" sz="3600" dirty="0"/>
              <a:t>Қазақстан Республикасының салық жүйесі, салық механизмі.</a:t>
            </a:r>
            <a:endParaRPr lang="ru-RU" sz="3600" dirty="0"/>
          </a:p>
          <a:p>
            <a:pPr marL="742950" lvl="0" indent="-742950" algn="just">
              <a:buFont typeface="+mj-lt"/>
              <a:buAutoNum type="arabicPeriod"/>
            </a:pPr>
            <a:r>
              <a:rPr lang="kk-KZ" sz="3600" dirty="0"/>
              <a:t>ҚР </a:t>
            </a:r>
            <a:r>
              <a:rPr lang="kk-KZ" sz="3600" dirty="0" smtClean="0"/>
              <a:t>салықтардың </a:t>
            </a:r>
            <a:r>
              <a:rPr lang="kk-KZ" sz="3600" dirty="0"/>
              <a:t>атқаратын қызметтері.</a:t>
            </a:r>
            <a:endParaRPr lang="ru-RU" sz="3600" dirty="0"/>
          </a:p>
          <a:p>
            <a:pPr marL="742950" lvl="0" indent="-742950" algn="just">
              <a:buFont typeface="+mj-lt"/>
              <a:buAutoNum type="arabicPeriod"/>
            </a:pPr>
            <a:r>
              <a:rPr lang="kk-KZ" sz="3600" dirty="0" smtClean="0"/>
              <a:t>Бюджеттік төлемдер есебінің қажеттілігі </a:t>
            </a:r>
            <a:r>
              <a:rPr lang="kk-KZ" sz="3600" dirty="0"/>
              <a:t>мен жалпы сипаттамасы.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13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салықтар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табысқа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мүлікке</a:t>
            </a:r>
            <a:r>
              <a:rPr lang="ru-RU" dirty="0"/>
              <a:t> </a:t>
            </a:r>
            <a:r>
              <a:rPr lang="ru-RU" dirty="0" err="1"/>
              <a:t>салынады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Тікелей</a:t>
            </a:r>
            <a:r>
              <a:rPr lang="ru-RU" dirty="0" smtClean="0"/>
              <a:t> </a:t>
            </a:r>
            <a:r>
              <a:rPr lang="ru-RU" dirty="0" err="1"/>
              <a:t>салықтарға</a:t>
            </a:r>
            <a:r>
              <a:rPr lang="ru-RU" dirty="0"/>
              <a:t> </a:t>
            </a:r>
            <a:r>
              <a:rPr lang="ru-RU" dirty="0" err="1"/>
              <a:t>мынадай</a:t>
            </a:r>
            <a:r>
              <a:rPr lang="ru-RU" dirty="0"/>
              <a:t> </a:t>
            </a:r>
            <a:r>
              <a:rPr lang="ru-RU" dirty="0" err="1"/>
              <a:t>салықтар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корпорациялық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салығы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салығы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салығы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көлік</a:t>
            </a:r>
            <a:r>
              <a:rPr lang="ru-RU" dirty="0"/>
              <a:t> </a:t>
            </a:r>
            <a:r>
              <a:rPr lang="ru-RU" dirty="0" err="1"/>
              <a:t>құралдарына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мүлік</a:t>
            </a:r>
            <a:r>
              <a:rPr lang="ru-RU" dirty="0"/>
              <a:t> </a:t>
            </a:r>
            <a:r>
              <a:rPr lang="ru-RU" dirty="0" err="1"/>
              <a:t>салығы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қойнауын</a:t>
            </a:r>
            <a:r>
              <a:rPr lang="ru-RU" dirty="0"/>
              <a:t> </a:t>
            </a:r>
            <a:r>
              <a:rPr lang="ru-RU" dirty="0" err="1"/>
              <a:t>пайдаланушыларға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Жанама</a:t>
            </a:r>
            <a:r>
              <a:rPr lang="ru-RU" dirty="0" smtClean="0"/>
              <a:t> </a:t>
            </a:r>
            <a:r>
              <a:rPr lang="ru-RU" dirty="0" err="1"/>
              <a:t>салықтарды</a:t>
            </a:r>
            <a:r>
              <a:rPr lang="ru-RU" dirty="0"/>
              <a:t> </a:t>
            </a:r>
            <a:r>
              <a:rPr lang="ru-RU" dirty="0" err="1"/>
              <a:t>тұтынушы</a:t>
            </a:r>
            <a:r>
              <a:rPr lang="ru-RU" dirty="0"/>
              <a:t> </a:t>
            </a:r>
            <a:r>
              <a:rPr lang="ru-RU" dirty="0" err="1"/>
              <a:t>төлейді</a:t>
            </a:r>
            <a:r>
              <a:rPr lang="ru-RU" dirty="0"/>
              <a:t>. </a:t>
            </a:r>
            <a:r>
              <a:rPr lang="ru-RU" dirty="0" err="1"/>
              <a:t>Тауар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бағасына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ала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енгізілгендіктен</a:t>
            </a:r>
            <a:r>
              <a:rPr lang="ru-RU" dirty="0"/>
              <a:t>, </a:t>
            </a:r>
            <a:r>
              <a:rPr lang="ru-RU" dirty="0" err="1"/>
              <a:t>іс</a:t>
            </a:r>
            <a:r>
              <a:rPr lang="ru-RU" dirty="0"/>
              <a:t> </a:t>
            </a:r>
            <a:r>
              <a:rPr lang="ru-RU" dirty="0" err="1"/>
              <a:t>жүзінде</a:t>
            </a:r>
            <a:r>
              <a:rPr lang="ru-RU" dirty="0"/>
              <a:t> оны </a:t>
            </a:r>
            <a:r>
              <a:rPr lang="ru-RU" dirty="0" err="1"/>
              <a:t>бюджетке</a:t>
            </a:r>
            <a:r>
              <a:rPr lang="ru-RU" dirty="0"/>
              <a:t> </a:t>
            </a:r>
            <a:r>
              <a:rPr lang="ru-RU" dirty="0" err="1"/>
              <a:t>сатушы</a:t>
            </a:r>
            <a:r>
              <a:rPr lang="ru-RU" dirty="0"/>
              <a:t> </a:t>
            </a:r>
            <a:r>
              <a:rPr lang="ru-RU" dirty="0" err="1"/>
              <a:t>аударады</a:t>
            </a:r>
            <a:r>
              <a:rPr lang="ru-RU" dirty="0"/>
              <a:t>. </a:t>
            </a:r>
          </a:p>
          <a:p>
            <a:r>
              <a:rPr lang="ru-RU" dirty="0" err="1"/>
              <a:t>Жанама</a:t>
            </a:r>
            <a:r>
              <a:rPr lang="ru-RU" dirty="0"/>
              <a:t> </a:t>
            </a:r>
            <a:r>
              <a:rPr lang="ru-RU" dirty="0" err="1"/>
              <a:t>салықтарға</a:t>
            </a:r>
            <a:r>
              <a:rPr lang="ru-RU" dirty="0"/>
              <a:t> </a:t>
            </a:r>
            <a:r>
              <a:rPr lang="ru-RU" dirty="0" err="1"/>
              <a:t>мыналар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: </a:t>
            </a:r>
          </a:p>
          <a:p>
            <a:pPr lvl="0"/>
            <a:r>
              <a:rPr lang="ru-RU" dirty="0" err="1"/>
              <a:t>қосылған</a:t>
            </a:r>
            <a:r>
              <a:rPr lang="ru-RU" dirty="0"/>
              <a:t> </a:t>
            </a:r>
            <a:r>
              <a:rPr lang="ru-RU" dirty="0" err="1"/>
              <a:t>құнға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акциздер</a:t>
            </a:r>
            <a:r>
              <a:rPr lang="ru-RU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91916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800" b="1" dirty="0"/>
              <a:t>Бюджеттік </a:t>
            </a:r>
            <a:r>
              <a:rPr lang="kk-KZ" sz="2800" b="1" dirty="0" smtClean="0"/>
              <a:t>төлемдер </a:t>
            </a:r>
            <a:r>
              <a:rPr lang="kk-KZ" sz="2800" b="1" dirty="0"/>
              <a:t>есебінің маңыздылығы мен жалпы сипаттамасы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k-KZ" dirty="0"/>
              <a:t>Салық есебі салық мемлекет бюджетіне толық, уақтылы, дұрыс аударылып тұру, салық кезеңі ішінде шаруашылық операциялар тәртібі туралы сеніміді ақпарат алу, сыртқы және ішкі пайдаланушыларды мәліметтермен қамтамасыз ету мақсатымен жүзеге асырылады.</a:t>
            </a:r>
            <a:endParaRPr lang="ru-RU" dirty="0"/>
          </a:p>
          <a:p>
            <a:r>
              <a:rPr lang="kk-KZ" dirty="0"/>
              <a:t>Салық есебінің объектісі болып, кәсіпорынның өндірістік және өндірістік емес қызметі табылады. Соның нәтижесінде мекеменің бюджет алдында салық бойынша міндеттемесі пайда болады.</a:t>
            </a:r>
            <a:endParaRPr lang="ru-RU" dirty="0"/>
          </a:p>
          <a:p>
            <a:r>
              <a:rPr lang="kk-KZ" dirty="0"/>
              <a:t>Салықтық есепке алу - салық салу объектілері және салық салуға байланысты объектілер туралы ақпаратты қорыту және жүйелеу, сондай-ақ және бюджетке төленетін басқа да міндетті төлемдерді есептеу және салық есептігін жасау мақсатында салық төлеушінің есепке алу құжаттамасын жүргізу процесі.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593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2400" b="1" dirty="0"/>
              <a:t>Салық есебі, кодекспен ақыталған, белгілі тәртіппен топталған, бастапқы мәліметтерді пайдалана отырып, салық бойынша салық базасын анықтауға арналған жүйе. 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k-KZ" dirty="0" smtClean="0"/>
              <a:t>Салық </a:t>
            </a:r>
            <a:r>
              <a:rPr lang="kk-KZ" dirty="0"/>
              <a:t>мәліметтері келесілерді көрсету керек:</a:t>
            </a:r>
            <a:endParaRPr lang="ru-RU" sz="2800" dirty="0"/>
          </a:p>
          <a:p>
            <a:pPr lvl="1"/>
            <a:r>
              <a:rPr lang="kk-KZ" dirty="0"/>
              <a:t>табыс және шығыс соммаларын қалыптастыру тәртібін</a:t>
            </a:r>
            <a:endParaRPr lang="ru-RU" sz="2400" dirty="0"/>
          </a:p>
          <a:p>
            <a:pPr lvl="1"/>
            <a:r>
              <a:rPr lang="kk-KZ" dirty="0"/>
              <a:t>есепті салық кезеңіндегі салық салу мақсаты үшін анықталынатын шығындар бөлігінің </a:t>
            </a:r>
            <a:r>
              <a:rPr lang="kk-KZ" dirty="0" smtClean="0"/>
              <a:t>тәртібі</a:t>
            </a:r>
            <a:endParaRPr lang="ru-RU" sz="2400" dirty="0"/>
          </a:p>
          <a:p>
            <a:pPr lvl="1"/>
            <a:r>
              <a:rPr lang="kk-KZ" dirty="0" smtClean="0"/>
              <a:t>Келесі </a:t>
            </a:r>
            <a:r>
              <a:rPr lang="kk-KZ" dirty="0"/>
              <a:t>салық кезеңдерінің шығыстарына жатқызылуы тиісті шығындар (зияндаралық кезеңдерінің шығыстарына жатқызылуы тиісті шығындар ()) қалдығының </a:t>
            </a:r>
            <a:r>
              <a:rPr lang="kk-KZ" dirty="0" smtClean="0"/>
              <a:t>соммасын;</a:t>
            </a:r>
            <a:endParaRPr lang="ru-RU" dirty="0"/>
          </a:p>
          <a:p>
            <a:pPr lvl="1"/>
            <a:r>
              <a:rPr lang="kk-KZ" dirty="0" smtClean="0"/>
              <a:t>Құрылатын </a:t>
            </a:r>
            <a:r>
              <a:rPr lang="kk-KZ" dirty="0"/>
              <a:t>резервтер </a:t>
            </a:r>
            <a:r>
              <a:rPr lang="kk-KZ" dirty="0" smtClean="0"/>
              <a:t>сомаларының </a:t>
            </a:r>
            <a:r>
              <a:rPr lang="kk-KZ" dirty="0"/>
              <a:t>қалыптасу </a:t>
            </a:r>
            <a:r>
              <a:rPr lang="kk-KZ" dirty="0" smtClean="0"/>
              <a:t>тәртібі;</a:t>
            </a:r>
            <a:endParaRPr lang="ru-RU" dirty="0"/>
          </a:p>
          <a:p>
            <a:pPr lvl="1"/>
            <a:r>
              <a:rPr lang="kk-KZ" dirty="0" smtClean="0"/>
              <a:t>КТС </a:t>
            </a:r>
            <a:r>
              <a:rPr lang="kk-KZ" dirty="0"/>
              <a:t>бойынша бюджетпен есеп айырысулар бойынша қарыздар </a:t>
            </a:r>
            <a:r>
              <a:rPr lang="kk-KZ" dirty="0" smtClean="0"/>
              <a:t>сомасын</a:t>
            </a:r>
            <a:r>
              <a:rPr lang="kk-KZ" dirty="0"/>
              <a:t>.</a:t>
            </a:r>
            <a:endParaRPr lang="ru-RU" sz="2800" dirty="0"/>
          </a:p>
          <a:p>
            <a:pPr marL="0" indent="0">
              <a:buNone/>
            </a:pPr>
            <a:r>
              <a:rPr lang="kk-KZ" dirty="0"/>
              <a:t>Салық есебінің мәліметтері  расталуы тиіс:</a:t>
            </a:r>
            <a:endParaRPr lang="ru-RU" sz="2800" dirty="0"/>
          </a:p>
          <a:p>
            <a:pPr lvl="0"/>
            <a:r>
              <a:rPr lang="kk-KZ" dirty="0"/>
              <a:t>Бастапқы есептік құжаттарымен (бухгалтердің анықтамасын қоса алғанда);</a:t>
            </a:r>
            <a:endParaRPr lang="ru-RU" sz="2800" dirty="0"/>
          </a:p>
          <a:p>
            <a:pPr lvl="0"/>
            <a:r>
              <a:rPr lang="kk-KZ" dirty="0"/>
              <a:t>Салық есебінің талдамалы регистрларымен;</a:t>
            </a:r>
            <a:endParaRPr lang="ru-RU" sz="2800" dirty="0"/>
          </a:p>
          <a:p>
            <a:pPr lvl="0"/>
            <a:r>
              <a:rPr lang="kk-KZ" dirty="0"/>
              <a:t>Салық базасының есептеулерімен.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514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/>
              <a:t>Ұйымның салық саясаты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есепке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саясатында</a:t>
            </a:r>
            <a:r>
              <a:rPr lang="ru-RU" dirty="0"/>
              <a:t> </a:t>
            </a:r>
            <a:r>
              <a:rPr lang="ru-RU" dirty="0" err="1"/>
              <a:t>мынадай</a:t>
            </a:r>
            <a:r>
              <a:rPr lang="ru-RU" dirty="0"/>
              <a:t> </a:t>
            </a:r>
            <a:r>
              <a:rPr lang="ru-RU" dirty="0" err="1"/>
              <a:t>ережелер</a:t>
            </a:r>
            <a:r>
              <a:rPr lang="ru-RU" dirty="0"/>
              <a:t> </a:t>
            </a:r>
            <a:r>
              <a:rPr lang="ru-RU" dirty="0" err="1"/>
              <a:t>белгіленуге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төлеуші</a:t>
            </a:r>
            <a:r>
              <a:rPr lang="ru-RU" dirty="0"/>
              <a:t> </a:t>
            </a:r>
            <a:r>
              <a:rPr lang="ru-RU" dirty="0" err="1"/>
              <a:t>дербес</a:t>
            </a:r>
            <a:r>
              <a:rPr lang="ru-RU" dirty="0"/>
              <a:t> </a:t>
            </a:r>
            <a:r>
              <a:rPr lang="ru-RU" dirty="0" err="1"/>
              <a:t>әзірлеген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тіркелімдерінің</a:t>
            </a:r>
            <a:r>
              <a:rPr lang="ru-RU" dirty="0"/>
              <a:t> </a:t>
            </a:r>
            <a:r>
              <a:rPr lang="ru-RU" dirty="0" err="1"/>
              <a:t>нысандары</a:t>
            </a:r>
            <a:r>
              <a:rPr lang="ru-RU" dirty="0"/>
              <a:t> мен </a:t>
            </a:r>
            <a:r>
              <a:rPr lang="ru-RU" dirty="0" err="1"/>
              <a:t>жасалу</a:t>
            </a:r>
            <a:r>
              <a:rPr lang="ru-RU" dirty="0"/>
              <a:t> </a:t>
            </a:r>
            <a:r>
              <a:rPr lang="ru-RU" dirty="0" err="1"/>
              <a:t>тәртібі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есепке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саясатының</a:t>
            </a:r>
            <a:r>
              <a:rPr lang="ru-RU" dirty="0"/>
              <a:t> </a:t>
            </a:r>
            <a:r>
              <a:rPr lang="ru-RU" dirty="0" err="1"/>
              <a:t>сақталуына</a:t>
            </a:r>
            <a:r>
              <a:rPr lang="ru-RU" dirty="0"/>
              <a:t> </a:t>
            </a:r>
            <a:r>
              <a:rPr lang="ru-RU" dirty="0" err="1"/>
              <a:t>жауапты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лауазымдарының</a:t>
            </a:r>
            <a:r>
              <a:rPr lang="ru-RU" dirty="0"/>
              <a:t> </a:t>
            </a:r>
            <a:r>
              <a:rPr lang="ru-RU" dirty="0" err="1"/>
              <a:t>атауы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салудың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шарттары</a:t>
            </a:r>
            <a:r>
              <a:rPr lang="ru-RU" dirty="0"/>
              <a:t> </a:t>
            </a:r>
            <a:r>
              <a:rPr lang="ru-RU" dirty="0" err="1"/>
              <a:t>көзделген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түрлері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бөлек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есепке</a:t>
            </a:r>
            <a:r>
              <a:rPr lang="ru-RU" dirty="0"/>
              <a:t> </a:t>
            </a:r>
            <a:r>
              <a:rPr lang="ru-RU" dirty="0" err="1"/>
              <a:t>алудың</a:t>
            </a:r>
            <a:r>
              <a:rPr lang="ru-RU" dirty="0"/>
              <a:t> </a:t>
            </a:r>
            <a:r>
              <a:rPr lang="ru-RU" dirty="0" err="1"/>
              <a:t>жүргізілу</a:t>
            </a:r>
            <a:r>
              <a:rPr lang="ru-RU" dirty="0"/>
              <a:t> </a:t>
            </a:r>
            <a:r>
              <a:rPr lang="ru-RU" dirty="0" err="1"/>
              <a:t>тәртібі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қойнауын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операцияларды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бөлек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есепке</a:t>
            </a:r>
            <a:r>
              <a:rPr lang="ru-RU" dirty="0"/>
              <a:t> </a:t>
            </a:r>
            <a:r>
              <a:rPr lang="ru-RU" dirty="0" err="1"/>
              <a:t>алудың</a:t>
            </a:r>
            <a:r>
              <a:rPr lang="ru-RU" dirty="0"/>
              <a:t> </a:t>
            </a:r>
            <a:r>
              <a:rPr lang="ru-RU" dirty="0" err="1"/>
              <a:t>жүргізілу</a:t>
            </a:r>
            <a:r>
              <a:rPr lang="ru-RU" dirty="0"/>
              <a:t> </a:t>
            </a:r>
            <a:r>
              <a:rPr lang="ru-RU" dirty="0" err="1"/>
              <a:t>тәртібі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корпоративтік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салығын</a:t>
            </a:r>
            <a:r>
              <a:rPr lang="ru-RU" dirty="0"/>
              <a:t> </a:t>
            </a:r>
            <a:r>
              <a:rPr lang="ru-RU" dirty="0" err="1"/>
              <a:t>есептеу</a:t>
            </a:r>
            <a:r>
              <a:rPr lang="ru-RU" dirty="0"/>
              <a:t> </a:t>
            </a:r>
            <a:r>
              <a:rPr lang="ru-RU" dirty="0" err="1"/>
              <a:t>мақсатына</a:t>
            </a:r>
            <a:r>
              <a:rPr lang="ru-RU" dirty="0"/>
              <a:t> </a:t>
            </a:r>
            <a:r>
              <a:rPr lang="ru-RU" dirty="0" err="1"/>
              <a:t>орай</a:t>
            </a:r>
            <a:r>
              <a:rPr lang="ru-RU" dirty="0"/>
              <a:t> </a:t>
            </a:r>
            <a:r>
              <a:rPr lang="ru-RU" dirty="0" err="1"/>
              <a:t>шығыстарды</a:t>
            </a:r>
            <a:r>
              <a:rPr lang="ru-RU" dirty="0"/>
              <a:t> </a:t>
            </a:r>
            <a:r>
              <a:rPr lang="ru-RU" dirty="0" err="1"/>
              <a:t>шегерімге</a:t>
            </a:r>
            <a:r>
              <a:rPr lang="ru-RU" dirty="0"/>
              <a:t> </a:t>
            </a:r>
            <a:r>
              <a:rPr lang="ru-RU" dirty="0" err="1"/>
              <a:t>жатқызудың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қocылғaн</a:t>
            </a:r>
            <a:r>
              <a:rPr lang="ru-RU" dirty="0"/>
              <a:t> </a:t>
            </a:r>
            <a:r>
              <a:rPr lang="ru-RU" dirty="0" err="1"/>
              <a:t>құн</a:t>
            </a:r>
            <a:r>
              <a:rPr lang="ru-RU" dirty="0"/>
              <a:t> </a:t>
            </a:r>
            <a:r>
              <a:rPr lang="ru-RU" dirty="0" err="1"/>
              <a:t>салығын</a:t>
            </a:r>
            <a:r>
              <a:rPr lang="ru-RU" dirty="0"/>
              <a:t> </a:t>
            </a:r>
            <a:r>
              <a:rPr lang="ru-RU" dirty="0" err="1"/>
              <a:t>есепке</a:t>
            </a:r>
            <a:r>
              <a:rPr lang="ru-RU" dirty="0"/>
              <a:t> </a:t>
            </a:r>
            <a:r>
              <a:rPr lang="ru-RU" dirty="0" err="1"/>
              <a:t>жатқызудың</a:t>
            </a:r>
            <a:r>
              <a:rPr lang="ru-RU" dirty="0"/>
              <a:t> 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төлеуші</a:t>
            </a:r>
            <a:r>
              <a:rPr lang="ru-RU" dirty="0"/>
              <a:t> </a:t>
            </a:r>
            <a:r>
              <a:rPr lang="ru-RU" dirty="0" err="1"/>
              <a:t>таңдап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хеджирленетін</a:t>
            </a:r>
            <a:r>
              <a:rPr lang="ru-RU" dirty="0"/>
              <a:t> </a:t>
            </a:r>
            <a:r>
              <a:rPr lang="ru-RU" dirty="0" err="1"/>
              <a:t>тәуекелдерді</a:t>
            </a:r>
            <a:r>
              <a:rPr lang="ru-RU" dirty="0"/>
              <a:t>, </a:t>
            </a:r>
            <a:r>
              <a:rPr lang="ru-RU" dirty="0" err="1"/>
              <a:t>хеджирленетін</a:t>
            </a:r>
            <a:r>
              <a:rPr lang="ru-RU" dirty="0"/>
              <a:t> </a:t>
            </a:r>
            <a:r>
              <a:rPr lang="ru-RU" dirty="0" err="1"/>
              <a:t>баптарды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оларға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пайдаланылатын</a:t>
            </a:r>
            <a:r>
              <a:rPr lang="ru-RU" dirty="0"/>
              <a:t> </a:t>
            </a:r>
            <a:r>
              <a:rPr lang="ru-RU" dirty="0" err="1"/>
              <a:t>хеджирлеу</a:t>
            </a:r>
            <a:r>
              <a:rPr lang="ru-RU" dirty="0"/>
              <a:t> </a:t>
            </a:r>
            <a:r>
              <a:rPr lang="ru-RU" dirty="0" err="1"/>
              <a:t>құралдарын</a:t>
            </a:r>
            <a:r>
              <a:rPr lang="ru-RU" dirty="0"/>
              <a:t>, </a:t>
            </a:r>
            <a:r>
              <a:rPr lang="ru-RU" dirty="0" err="1"/>
              <a:t>хеджирлеу</a:t>
            </a:r>
            <a:r>
              <a:rPr lang="ru-RU" dirty="0"/>
              <a:t> </a:t>
            </a:r>
            <a:r>
              <a:rPr lang="ru-RU" dirty="0" err="1"/>
              <a:t>тиімділігінің</a:t>
            </a:r>
            <a:r>
              <a:rPr lang="ru-RU" dirty="0"/>
              <a:t> </a:t>
            </a:r>
            <a:r>
              <a:rPr lang="ru-RU" dirty="0" err="1"/>
              <a:t>дәрежесін</a:t>
            </a:r>
            <a:r>
              <a:rPr lang="ru-RU" dirty="0"/>
              <a:t> </a:t>
            </a:r>
            <a:r>
              <a:rPr lang="ru-RU" dirty="0" err="1"/>
              <a:t>бағалау</a:t>
            </a:r>
            <a:r>
              <a:rPr lang="ru-RU" dirty="0"/>
              <a:t> </a:t>
            </a:r>
            <a:r>
              <a:rPr lang="ru-RU" dirty="0" err="1"/>
              <a:t>әдістемесін</a:t>
            </a:r>
            <a:r>
              <a:rPr lang="ru-RU" dirty="0"/>
              <a:t> </a:t>
            </a:r>
            <a:r>
              <a:rPr lang="ru-RU" dirty="0" err="1"/>
              <a:t>айқындау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255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51304" cy="1138138"/>
          </a:xfrm>
        </p:spPr>
        <p:txBody>
          <a:bodyPr>
            <a:normAutofit fontScale="90000"/>
          </a:bodyPr>
          <a:lstStyle/>
          <a:p>
            <a:r>
              <a:rPr lang="kk-KZ" sz="2400" dirty="0"/>
              <a:t>Салықтық есепке алу саясаты халықаралық қаржылық есептілік стандарттарына және Қазақстан Республикасының бухгалтерлік есеп және қаржылық есептілік туралы заңнамасына сәйкес әзірленген есепке алу саясатына жеке бөлім түрінде енгізілуі мүмкін.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lvl="0"/>
            <a:r>
              <a:rPr lang="ru-RU" dirty="0" err="1" smtClean="0"/>
              <a:t>Есепке</a:t>
            </a:r>
            <a:r>
              <a:rPr lang="ru-RU" dirty="0" smtClean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құжаттамасы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бухгалтерлік</a:t>
            </a:r>
            <a:r>
              <a:rPr lang="ru-RU" dirty="0"/>
              <a:t> </a:t>
            </a:r>
            <a:r>
              <a:rPr lang="ru-RU" dirty="0" err="1" smtClean="0"/>
              <a:t>құжаттаманы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нысандарды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есепке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саясатын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объектілерін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(</a:t>
            </a:r>
            <a:r>
              <a:rPr lang="ru-RU" dirty="0" err="1"/>
              <a:t>немесе</a:t>
            </a:r>
            <a:r>
              <a:rPr lang="ru-RU" dirty="0"/>
              <a:t>)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салуға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объектілерді</a:t>
            </a:r>
            <a:r>
              <a:rPr lang="ru-RU" dirty="0"/>
              <a:t> </a:t>
            </a:r>
            <a:r>
              <a:rPr lang="ru-RU" dirty="0" err="1"/>
              <a:t>айқындау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міндеттемесін</a:t>
            </a:r>
            <a:r>
              <a:rPr lang="ru-RU" dirty="0"/>
              <a:t> </a:t>
            </a:r>
            <a:r>
              <a:rPr lang="ru-RU" dirty="0" err="1"/>
              <a:t>есептеу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негіз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</a:t>
            </a:r>
            <a:r>
              <a:rPr lang="ru-RU" dirty="0" err="1"/>
              <a:t>өзге</a:t>
            </a:r>
            <a:r>
              <a:rPr lang="ru-RU" dirty="0"/>
              <a:t> де </a:t>
            </a:r>
            <a:r>
              <a:rPr lang="ru-RU" dirty="0" err="1"/>
              <a:t>құжаттарды</a:t>
            </a:r>
            <a:r>
              <a:rPr lang="ru-RU" dirty="0"/>
              <a:t> </a:t>
            </a:r>
            <a:r>
              <a:rPr lang="ru-RU" dirty="0" err="1"/>
              <a:t>қамтиды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994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2800" dirty="0"/>
              <a:t>Салық есебінің саясатында келесілердің бағдары болуы тиіс: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kk-KZ" dirty="0" smtClean="0"/>
              <a:t>Ұйымның </a:t>
            </a:r>
            <a:r>
              <a:rPr lang="kk-KZ" dirty="0"/>
              <a:t>басшысы - өйткені ол оның қалыптасуы үшін жауапкершілікте;</a:t>
            </a:r>
            <a:endParaRPr lang="ru-RU" dirty="0"/>
          </a:p>
          <a:p>
            <a:pPr lvl="0"/>
            <a:r>
              <a:rPr lang="kk-KZ" dirty="0"/>
              <a:t>Бас бухгалтер – ұйымның қаржылық есеп берулерін құрастыратындықтан;</a:t>
            </a:r>
            <a:endParaRPr lang="ru-RU" dirty="0"/>
          </a:p>
          <a:p>
            <a:pPr lvl="0"/>
            <a:r>
              <a:rPr lang="kk-KZ" dirty="0"/>
              <a:t>Салық бойынша маман – оның кәсіби қатысуымен ғана Ережелердің мазмұнын сауатты және жан-жақты растауға болады;</a:t>
            </a:r>
            <a:endParaRPr lang="ru-RU" dirty="0"/>
          </a:p>
          <a:p>
            <a:pPr lvl="0"/>
            <a:r>
              <a:rPr lang="kk-KZ" dirty="0"/>
              <a:t>аудитор - өйткені салық есебі аудиторлық тексерудің негізгі объектілерінің бірі болып табылады;</a:t>
            </a:r>
            <a:endParaRPr lang="ru-RU" dirty="0"/>
          </a:p>
          <a:p>
            <a:pPr lvl="0"/>
            <a:r>
              <a:rPr lang="kk-KZ" dirty="0"/>
              <a:t>салық инспекторы  - өйткені салық есебі саясатының элементтерінен ақыры салық салудың белгілі бір объектісінің қалыптасу тәртібі тәуелді.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89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kk-KZ" b="1" dirty="0"/>
              <a:t>Қазақстан Республикасының салық жүйесі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k-KZ" dirty="0"/>
              <a:t>Салықтардың экономикалық мәні мынада: </a:t>
            </a:r>
            <a:endParaRPr lang="ru-RU" dirty="0"/>
          </a:p>
          <a:p>
            <a:r>
              <a:rPr lang="kk-KZ" dirty="0" smtClean="0"/>
              <a:t>біріншіден</a:t>
            </a:r>
            <a:r>
              <a:rPr lang="kk-KZ" dirty="0"/>
              <a:t>, салықтар шаруашылық жүргізуші субъектілер мен халық табысының  қалыптасуындағы қаржылық  қатынастардың бір бөлігін көрсетеді. </a:t>
            </a:r>
            <a:endParaRPr lang="ru-RU" dirty="0"/>
          </a:p>
          <a:p>
            <a:r>
              <a:rPr lang="kk-KZ" dirty="0" smtClean="0"/>
              <a:t>екіншіден</a:t>
            </a:r>
            <a:r>
              <a:rPr lang="kk-KZ" dirty="0"/>
              <a:t>, шаруашылық жүргізуші субъектілер мен халық табысының белгілі бір мөлшерін мемлекет үлесіне жинақтап, жиынтықтаудың қаржылық қатынастарын көрсетеді.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85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err="1"/>
              <a:t>С</a:t>
            </a:r>
            <a:r>
              <a:rPr lang="ru-RU" sz="2000" dirty="0" err="1" smtClean="0"/>
              <a:t>алық</a:t>
            </a:r>
            <a:r>
              <a:rPr lang="ru-RU" sz="2000" dirty="0" smtClean="0"/>
              <a:t> </a:t>
            </a:r>
            <a:r>
              <a:rPr lang="ru-RU" sz="2000" dirty="0" err="1" smtClean="0"/>
              <a:t>механизмі</a:t>
            </a:r>
            <a:r>
              <a:rPr lang="ru-RU" sz="2000" dirty="0" smtClean="0"/>
              <a:t>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салық</a:t>
            </a:r>
            <a:r>
              <a:rPr lang="ru-RU" sz="2000" dirty="0"/>
              <a:t> </a:t>
            </a:r>
            <a:r>
              <a:rPr lang="ru-RU" sz="2000" dirty="0" err="1"/>
              <a:t>элементтерінен</a:t>
            </a:r>
            <a:r>
              <a:rPr lang="ru-RU" sz="2000" dirty="0"/>
              <a:t> </a:t>
            </a:r>
            <a:r>
              <a:rPr lang="ru-RU" sz="2000" dirty="0" err="1"/>
              <a:t>тұрады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err="1"/>
              <a:t>Салық</a:t>
            </a:r>
            <a:r>
              <a:rPr lang="ru-RU" sz="2000" dirty="0"/>
              <a:t> салу </a:t>
            </a:r>
            <a:r>
              <a:rPr lang="ru-RU" sz="2000" dirty="0" err="1"/>
              <a:t>элементтері</a:t>
            </a:r>
            <a:r>
              <a:rPr lang="ru-RU" sz="2000" dirty="0"/>
              <a:t> </a:t>
            </a:r>
            <a:r>
              <a:rPr lang="ru-RU" sz="2000" dirty="0" err="1"/>
              <a:t>мыналар</a:t>
            </a:r>
            <a:r>
              <a:rPr lang="ru-RU" sz="2000" dirty="0"/>
              <a:t>: субъект, объект, </a:t>
            </a:r>
            <a:r>
              <a:rPr lang="ru-RU" sz="2000" dirty="0" err="1"/>
              <a:t>салық</a:t>
            </a:r>
            <a:r>
              <a:rPr lang="ru-RU" sz="2000" dirty="0"/>
              <a:t> </a:t>
            </a:r>
            <a:r>
              <a:rPr lang="ru-RU" sz="2000" dirty="0" err="1"/>
              <a:t>көзі</a:t>
            </a:r>
            <a:r>
              <a:rPr lang="ru-RU" sz="2000" dirty="0"/>
              <a:t>, </a:t>
            </a:r>
            <a:r>
              <a:rPr lang="ru-RU" sz="2000" dirty="0" err="1"/>
              <a:t>салық</a:t>
            </a:r>
            <a:r>
              <a:rPr lang="ru-RU" sz="2000" dirty="0"/>
              <a:t> </a:t>
            </a:r>
            <a:r>
              <a:rPr lang="ru-RU" sz="2000" dirty="0" err="1"/>
              <a:t>ставкасы</a:t>
            </a:r>
            <a:r>
              <a:rPr lang="ru-RU" sz="2000" dirty="0"/>
              <a:t>, </a:t>
            </a:r>
            <a:r>
              <a:rPr lang="ru-RU" sz="2000" dirty="0" err="1"/>
              <a:t>салық</a:t>
            </a:r>
            <a:r>
              <a:rPr lang="ru-RU" sz="2000" dirty="0"/>
              <a:t> </a:t>
            </a:r>
            <a:r>
              <a:rPr lang="ru-RU" sz="2000" dirty="0" err="1"/>
              <a:t>өлшем</a:t>
            </a:r>
            <a:r>
              <a:rPr lang="ru-RU" sz="2000" dirty="0"/>
              <a:t> </a:t>
            </a:r>
            <a:r>
              <a:rPr lang="ru-RU" sz="2000" dirty="0" err="1"/>
              <a:t>бірлігі</a:t>
            </a:r>
            <a:r>
              <a:rPr lang="ru-RU" sz="2000" dirty="0"/>
              <a:t>,  </a:t>
            </a:r>
            <a:r>
              <a:rPr lang="ru-RU" sz="2000" dirty="0" err="1"/>
              <a:t>салық</a:t>
            </a:r>
            <a:r>
              <a:rPr lang="ru-RU" sz="2000" dirty="0"/>
              <a:t> </a:t>
            </a:r>
            <a:r>
              <a:rPr lang="ru-RU" sz="2000" dirty="0" err="1"/>
              <a:t>жеңілдіктері</a:t>
            </a:r>
            <a:r>
              <a:rPr lang="ru-RU" sz="2000" dirty="0"/>
              <a:t>, </a:t>
            </a:r>
            <a:r>
              <a:rPr lang="ru-RU" sz="2000" dirty="0" err="1"/>
              <a:t>салық</a:t>
            </a:r>
            <a:r>
              <a:rPr lang="ru-RU" sz="2000" dirty="0"/>
              <a:t> </a:t>
            </a:r>
            <a:r>
              <a:rPr lang="ru-RU" sz="2000" dirty="0" err="1"/>
              <a:t>төлеу</a:t>
            </a:r>
            <a:r>
              <a:rPr lang="ru-RU" sz="2000" dirty="0"/>
              <a:t> </a:t>
            </a:r>
            <a:r>
              <a:rPr lang="ru-RU" sz="2000" dirty="0" err="1"/>
              <a:t>мерзімі</a:t>
            </a:r>
            <a:r>
              <a:rPr lang="ru-RU" sz="2000" dirty="0"/>
              <a:t> мен </a:t>
            </a:r>
            <a:r>
              <a:rPr lang="ru-RU" sz="2000" dirty="0" err="1"/>
              <a:t>тәртібі</a:t>
            </a:r>
            <a:r>
              <a:rPr lang="ru-RU" sz="2000" dirty="0"/>
              <a:t>, </a:t>
            </a:r>
            <a:r>
              <a:rPr lang="ru-RU" sz="2000" dirty="0" err="1"/>
              <a:t>салық</a:t>
            </a:r>
            <a:r>
              <a:rPr lang="ru-RU" sz="2000" dirty="0"/>
              <a:t> </a:t>
            </a:r>
            <a:r>
              <a:rPr lang="ru-RU" sz="2000" dirty="0" err="1"/>
              <a:t>төлеушінің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салық</a:t>
            </a:r>
            <a:r>
              <a:rPr lang="ru-RU" sz="2000" dirty="0"/>
              <a:t> </a:t>
            </a:r>
            <a:r>
              <a:rPr lang="ru-RU" sz="2000" dirty="0" err="1"/>
              <a:t>қызметі</a:t>
            </a:r>
            <a:r>
              <a:rPr lang="ru-RU" sz="2000" dirty="0"/>
              <a:t> </a:t>
            </a:r>
            <a:r>
              <a:rPr lang="ru-RU" sz="2000" dirty="0" err="1"/>
              <a:t>органдарының</a:t>
            </a:r>
            <a:r>
              <a:rPr lang="ru-RU" sz="2000" dirty="0"/>
              <a:t> </a:t>
            </a:r>
            <a:r>
              <a:rPr lang="ru-RU" sz="2000" dirty="0" err="1"/>
              <a:t>құқықтары</a:t>
            </a:r>
            <a:r>
              <a:rPr lang="ru-RU" sz="2000" dirty="0"/>
              <a:t> мен </a:t>
            </a:r>
            <a:r>
              <a:rPr lang="ru-RU" sz="2000" dirty="0" err="1"/>
              <a:t>міндеттері</a:t>
            </a:r>
            <a:r>
              <a:rPr lang="ru-RU" sz="2000" dirty="0"/>
              <a:t>, </a:t>
            </a:r>
            <a:r>
              <a:rPr lang="ru-RU" sz="2000" dirty="0" err="1"/>
              <a:t>салық</a:t>
            </a:r>
            <a:r>
              <a:rPr lang="ru-RU" sz="2000" dirty="0"/>
              <a:t> </a:t>
            </a:r>
            <a:r>
              <a:rPr lang="ru-RU" sz="2000" dirty="0" err="1"/>
              <a:t>төлеуін</a:t>
            </a:r>
            <a:r>
              <a:rPr lang="ru-RU" sz="2000" dirty="0"/>
              <a:t> </a:t>
            </a:r>
            <a:r>
              <a:rPr lang="ru-RU" sz="2000" dirty="0" err="1"/>
              <a:t>бақылау</a:t>
            </a:r>
            <a:r>
              <a:rPr lang="ru-RU" sz="2000" dirty="0"/>
              <a:t>, </a:t>
            </a:r>
            <a:r>
              <a:rPr lang="ru-RU" sz="2000" dirty="0" err="1"/>
              <a:t>салықтық</a:t>
            </a:r>
            <a:r>
              <a:rPr lang="ru-RU" sz="2000" dirty="0"/>
              <a:t> </a:t>
            </a:r>
            <a:r>
              <a:rPr lang="ru-RU" sz="2000" dirty="0" err="1"/>
              <a:t>жазалау</a:t>
            </a:r>
            <a:r>
              <a:rPr lang="ru-RU" sz="2000" dirty="0"/>
              <a:t> </a:t>
            </a:r>
            <a:r>
              <a:rPr lang="ru-RU" sz="2000" dirty="0" err="1"/>
              <a:t>шаралары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төлеуші</a:t>
            </a:r>
            <a:r>
              <a:rPr lang="ru-RU" dirty="0"/>
              <a:t> (субъект) -  </a:t>
            </a:r>
            <a:r>
              <a:rPr lang="ru-RU" dirty="0" err="1"/>
              <a:t>салықты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бюджетке</a:t>
            </a:r>
            <a:r>
              <a:rPr lang="ru-RU" dirty="0"/>
              <a:t> </a:t>
            </a:r>
            <a:r>
              <a:rPr lang="ru-RU" dirty="0" err="1"/>
              <a:t>төленетін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міндетті</a:t>
            </a:r>
            <a:r>
              <a:rPr lang="ru-RU" dirty="0"/>
              <a:t> </a:t>
            </a:r>
            <a:r>
              <a:rPr lang="ru-RU" dirty="0" err="1"/>
              <a:t>төлемдерді</a:t>
            </a:r>
            <a:r>
              <a:rPr lang="ru-RU" dirty="0"/>
              <a:t> </a:t>
            </a:r>
            <a:r>
              <a:rPr lang="ru-RU" dirty="0" err="1"/>
              <a:t>төлеу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міндеті</a:t>
            </a:r>
            <a:r>
              <a:rPr lang="ru-RU" dirty="0"/>
              <a:t> бар </a:t>
            </a:r>
            <a:r>
              <a:rPr lang="ru-RU" dirty="0" err="1"/>
              <a:t>тұлға</a:t>
            </a:r>
            <a:r>
              <a:rPr lang="ru-RU" dirty="0"/>
              <a:t>.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төлеушілері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резидент </a:t>
            </a:r>
            <a:r>
              <a:rPr lang="ru-RU" dirty="0" err="1"/>
              <a:t>және</a:t>
            </a:r>
            <a:r>
              <a:rPr lang="ru-RU" dirty="0"/>
              <a:t>  резидент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тұлғалар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</a:t>
            </a:r>
            <a:r>
              <a:rPr lang="ru-RU" dirty="0" err="1"/>
              <a:t>азаматтары</a:t>
            </a:r>
            <a:r>
              <a:rPr lang="ru-RU" dirty="0"/>
              <a:t>, </a:t>
            </a:r>
            <a:r>
              <a:rPr lang="ru-RU" dirty="0" err="1"/>
              <a:t>шетел</a:t>
            </a:r>
            <a:r>
              <a:rPr lang="ru-RU" dirty="0"/>
              <a:t> </a:t>
            </a:r>
            <a:r>
              <a:rPr lang="ru-RU" dirty="0" err="1"/>
              <a:t>азаматтары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азаматтығы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жіктеледі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00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/>
              <a:t>Салық төлеушілердің құқығы: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kk-KZ" dirty="0" smtClean="0"/>
              <a:t>қолданылып </a:t>
            </a:r>
            <a:r>
              <a:rPr lang="kk-KZ" dirty="0"/>
              <a:t>жүрген салық және бюджетке төленетін басқа да міндетті төлемдер туралы, салық заңдарындағы өзгерістер туралы салық қызметі органдарынан ақпарат алу; </a:t>
            </a:r>
            <a:endParaRPr lang="ru-RU" dirty="0"/>
          </a:p>
          <a:p>
            <a:pPr lvl="0"/>
            <a:r>
              <a:rPr lang="kk-KZ" dirty="0"/>
              <a:t>салық қатынастары мәселелері бойынша өз мүдделерін қорғау және оны өзі, не өз өкілі арқылы білдіру; </a:t>
            </a:r>
            <a:endParaRPr lang="ru-RU" dirty="0"/>
          </a:p>
          <a:p>
            <a:pPr lvl="0"/>
            <a:r>
              <a:rPr lang="kk-KZ" dirty="0"/>
              <a:t>салық  бақылауы нәтижелері бойынша салық және бюджетке төленетін басқа да міндетті төлемдерді есептеу мен төлеу жөнінде салық қызметі органдарына  түсіндірме табыс ету; </a:t>
            </a:r>
            <a:endParaRPr lang="ru-RU" dirty="0"/>
          </a:p>
          <a:p>
            <a:pPr lvl="0"/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бақылауы</a:t>
            </a:r>
            <a:r>
              <a:rPr lang="ru-RU" dirty="0"/>
              <a:t> </a:t>
            </a:r>
            <a:r>
              <a:rPr lang="ru-RU" dirty="0" err="1"/>
              <a:t>нәтижелерін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шотынан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міндеттемелерінің</a:t>
            </a:r>
            <a:r>
              <a:rPr lang="ru-RU" dirty="0"/>
              <a:t> </a:t>
            </a:r>
            <a:r>
              <a:rPr lang="ru-RU" dirty="0" err="1"/>
              <a:t>орындалуы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бюджетпен</a:t>
            </a:r>
            <a:r>
              <a:rPr lang="ru-RU" dirty="0"/>
              <a:t> </a:t>
            </a:r>
            <a:r>
              <a:rPr lang="ru-RU" dirty="0" err="1"/>
              <a:t>есеп</a:t>
            </a:r>
            <a:r>
              <a:rPr lang="ru-RU" dirty="0"/>
              <a:t> </a:t>
            </a:r>
            <a:r>
              <a:rPr lang="ru-RU" dirty="0" err="1"/>
              <a:t>айрысудың</a:t>
            </a:r>
            <a:r>
              <a:rPr lang="ru-RU" dirty="0"/>
              <a:t> </a:t>
            </a:r>
            <a:r>
              <a:rPr lang="ru-RU" dirty="0" err="1"/>
              <a:t>жай-күйі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көшірме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Кодексінде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заң</a:t>
            </a:r>
            <a:r>
              <a:rPr lang="ru-RU" dirty="0"/>
              <a:t> </a:t>
            </a:r>
            <a:r>
              <a:rPr lang="ru-RU" dirty="0" err="1"/>
              <a:t>актілерінде</a:t>
            </a:r>
            <a:r>
              <a:rPr lang="ru-RU" dirty="0"/>
              <a:t> </a:t>
            </a:r>
            <a:r>
              <a:rPr lang="ru-RU" dirty="0" err="1"/>
              <a:t>белгіленген</a:t>
            </a:r>
            <a:r>
              <a:rPr lang="ru-RU" dirty="0"/>
              <a:t> </a:t>
            </a:r>
            <a:r>
              <a:rPr lang="ru-RU" dirty="0" err="1"/>
              <a:t>тәртіппен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тексеру</a:t>
            </a:r>
            <a:r>
              <a:rPr lang="ru-RU" dirty="0"/>
              <a:t> </a:t>
            </a:r>
            <a:r>
              <a:rPr lang="ru-RU" dirty="0" err="1"/>
              <a:t>актілері</a:t>
            </a:r>
            <a:r>
              <a:rPr lang="ru-RU" dirty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/>
              <a:t>хабарламаға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dirty="0" err="1"/>
              <a:t>органдары</a:t>
            </a:r>
            <a:r>
              <a:rPr lang="ru-RU" dirty="0"/>
              <a:t> </a:t>
            </a:r>
            <a:r>
              <a:rPr lang="ru-RU" dirty="0" err="1"/>
              <a:t>лауазымды</a:t>
            </a:r>
            <a:r>
              <a:rPr lang="ru-RU" dirty="0"/>
              <a:t> </a:t>
            </a:r>
            <a:r>
              <a:rPr lang="ru-RU" dirty="0" err="1"/>
              <a:t>адамдарының</a:t>
            </a:r>
            <a:r>
              <a:rPr lang="ru-RU" dirty="0"/>
              <a:t> </a:t>
            </a:r>
            <a:r>
              <a:rPr lang="ru-RU" dirty="0" err="1"/>
              <a:t>әрекетіне</a:t>
            </a:r>
            <a:r>
              <a:rPr lang="ru-RU" dirty="0"/>
              <a:t> (</a:t>
            </a:r>
            <a:r>
              <a:rPr lang="ru-RU" dirty="0" err="1"/>
              <a:t>әрекетсіздігіне</a:t>
            </a:r>
            <a:r>
              <a:rPr lang="ru-RU" dirty="0"/>
              <a:t>) </a:t>
            </a:r>
            <a:r>
              <a:rPr lang="ru-RU" dirty="0" err="1"/>
              <a:t>шағым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құпиясының</a:t>
            </a:r>
            <a:r>
              <a:rPr lang="ru-RU" dirty="0"/>
              <a:t> </a:t>
            </a:r>
            <a:r>
              <a:rPr lang="ru-RU" dirty="0" err="1"/>
              <a:t>сақталуын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; </a:t>
            </a:r>
          </a:p>
          <a:p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салуға</a:t>
            </a:r>
            <a:r>
              <a:rPr lang="ru-RU" dirty="0"/>
              <a:t> </a:t>
            </a:r>
            <a:r>
              <a:rPr lang="ru-RU" dirty="0" err="1"/>
              <a:t>қатысы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пен </a:t>
            </a:r>
            <a:r>
              <a:rPr lang="ru-RU" dirty="0" err="1"/>
              <a:t>құжаттарды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етпеу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9141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Салық</a:t>
            </a:r>
            <a:r>
              <a:rPr lang="ru-RU" b="1" dirty="0"/>
              <a:t> </a:t>
            </a:r>
            <a:r>
              <a:rPr lang="ru-RU" b="1" dirty="0" err="1"/>
              <a:t>төлеушінің</a:t>
            </a:r>
            <a:r>
              <a:rPr lang="ru-RU" b="1" dirty="0"/>
              <a:t> </a:t>
            </a:r>
            <a:r>
              <a:rPr lang="ru-RU" b="1" dirty="0" err="1"/>
              <a:t>міндеттері</a:t>
            </a:r>
            <a:r>
              <a:rPr lang="ru-RU" b="1" dirty="0"/>
              <a:t>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/>
              <a:t>міндеттемелерін</a:t>
            </a:r>
            <a:r>
              <a:rPr lang="ru-RU" dirty="0"/>
              <a:t> дер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көлемінде</a:t>
            </a:r>
            <a:r>
              <a:rPr lang="ru-RU" dirty="0"/>
              <a:t> </a:t>
            </a:r>
            <a:r>
              <a:rPr lang="ru-RU" dirty="0" err="1"/>
              <a:t>орындау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dirty="0" err="1"/>
              <a:t>органдарының</a:t>
            </a:r>
            <a:r>
              <a:rPr lang="ru-RU" dirty="0"/>
              <a:t> </a:t>
            </a:r>
            <a:r>
              <a:rPr lang="ru-RU" dirty="0" err="1"/>
              <a:t>анықталған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заңдарын</a:t>
            </a:r>
            <a:r>
              <a:rPr lang="ru-RU" dirty="0"/>
              <a:t> </a:t>
            </a:r>
            <a:r>
              <a:rPr lang="ru-RU" dirty="0" err="1"/>
              <a:t>бұзушылықтарды</a:t>
            </a:r>
            <a:r>
              <a:rPr lang="ru-RU" dirty="0"/>
              <a:t> </a:t>
            </a:r>
            <a:r>
              <a:rPr lang="ru-RU" dirty="0" err="1"/>
              <a:t>жою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талаптарын</a:t>
            </a:r>
            <a:r>
              <a:rPr lang="ru-RU" dirty="0"/>
              <a:t> </a:t>
            </a:r>
            <a:r>
              <a:rPr lang="ru-RU" dirty="0" err="1"/>
              <a:t>орындау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қызметтік</a:t>
            </a:r>
            <a:r>
              <a:rPr lang="ru-RU" dirty="0"/>
              <a:t> </a:t>
            </a:r>
            <a:r>
              <a:rPr lang="ru-RU" dirty="0" err="1"/>
              <a:t>міндеттерін</a:t>
            </a:r>
            <a:r>
              <a:rPr lang="ru-RU" dirty="0"/>
              <a:t> </a:t>
            </a:r>
            <a:r>
              <a:rPr lang="ru-RU" dirty="0" err="1"/>
              <a:t>атқаруы</a:t>
            </a:r>
            <a:r>
              <a:rPr lang="ru-RU" dirty="0"/>
              <a:t> </a:t>
            </a:r>
            <a:r>
              <a:rPr lang="ru-RU" dirty="0" err="1"/>
              <a:t>кезіндегі</a:t>
            </a:r>
            <a:r>
              <a:rPr lang="ru-RU" dirty="0"/>
              <a:t>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қызметіне</a:t>
            </a:r>
            <a:r>
              <a:rPr lang="ru-RU" dirty="0"/>
              <a:t> </a:t>
            </a:r>
            <a:r>
              <a:rPr lang="ru-RU" dirty="0" err="1"/>
              <a:t>кедергі</a:t>
            </a:r>
            <a:r>
              <a:rPr lang="ru-RU" dirty="0"/>
              <a:t> </a:t>
            </a:r>
            <a:r>
              <a:rPr lang="ru-RU" dirty="0" err="1"/>
              <a:t>жасамау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нұсқама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dirty="0" err="1"/>
              <a:t>органдары</a:t>
            </a:r>
            <a:r>
              <a:rPr lang="ru-RU" dirty="0"/>
              <a:t> </a:t>
            </a:r>
            <a:r>
              <a:rPr lang="ru-RU" dirty="0" err="1"/>
              <a:t>лауазымды</a:t>
            </a:r>
            <a:r>
              <a:rPr lang="ru-RU" dirty="0"/>
              <a:t> </a:t>
            </a:r>
            <a:r>
              <a:rPr lang="ru-RU" dirty="0" err="1"/>
              <a:t>адамдарының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объектісі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объект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</a:t>
            </a:r>
            <a:r>
              <a:rPr lang="ru-RU" dirty="0" err="1"/>
              <a:t>мүлікті</a:t>
            </a:r>
            <a:r>
              <a:rPr lang="ru-RU" dirty="0"/>
              <a:t> </a:t>
            </a:r>
            <a:r>
              <a:rPr lang="ru-RU" dirty="0" err="1"/>
              <a:t>тексеруіне</a:t>
            </a:r>
            <a:r>
              <a:rPr lang="ru-RU" dirty="0"/>
              <a:t> </a:t>
            </a:r>
            <a:r>
              <a:rPr lang="ru-RU" dirty="0" err="1"/>
              <a:t>жол</a:t>
            </a:r>
            <a:r>
              <a:rPr lang="ru-RU" dirty="0"/>
              <a:t> беру; </a:t>
            </a:r>
          </a:p>
          <a:p>
            <a:pPr lvl="0"/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есептілігі</a:t>
            </a:r>
            <a:r>
              <a:rPr lang="ru-RU" dirty="0"/>
              <a:t> мен </a:t>
            </a:r>
            <a:r>
              <a:rPr lang="ru-RU" dirty="0" err="1"/>
              <a:t>құжаттарды</a:t>
            </a:r>
            <a:r>
              <a:rPr lang="ru-RU" dirty="0"/>
              <a:t> </a:t>
            </a:r>
            <a:r>
              <a:rPr lang="ru-RU" dirty="0" err="1"/>
              <a:t>заңға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тәртіптен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77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2400" b="1" dirty="0"/>
              <a:t>Салық міндеттемелері: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kk-KZ" sz="2400" dirty="0"/>
              <a:t>- қолма -қол ақша түрінде;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kk-KZ" sz="2400" dirty="0"/>
              <a:t>- қолма -қол ақшасыз  түрінде;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kk-KZ" sz="2400" dirty="0"/>
              <a:t>- зачет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kk-KZ" dirty="0" smtClean="0"/>
              <a:t>Егер </a:t>
            </a:r>
            <a:r>
              <a:rPr lang="kk-KZ" dirty="0"/>
              <a:t>штраф бір салық түрі бойынша болса арыз жазу қажет етпейді, егер басқа салық түрінен болса ЖТС немесе әлеуметтік салық толеу қажет болса арыз жазылады,10 жумыс күні ішінде жүзеге асырылады.</a:t>
            </a:r>
            <a:endParaRPr lang="ru-RU" dirty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r>
              <a:rPr lang="kk-KZ" dirty="0" smtClean="0"/>
              <a:t>Салық </a:t>
            </a:r>
            <a:r>
              <a:rPr lang="kk-KZ" dirty="0"/>
              <a:t>міндеттемесі дер кезінде орындалмаған жағдайда оны тездету амалдары:</a:t>
            </a:r>
            <a:endParaRPr lang="ru-RU" dirty="0"/>
          </a:p>
          <a:p>
            <a:pPr lvl="0"/>
            <a:r>
              <a:rPr lang="kk-KZ" b="1" dirty="0"/>
              <a:t>салық сомасына өсімпұл есептеу</a:t>
            </a:r>
            <a:endParaRPr lang="ru-RU" b="1" dirty="0"/>
          </a:p>
          <a:p>
            <a:pPr lvl="0"/>
            <a:r>
              <a:rPr lang="kk-KZ" b="1" dirty="0"/>
              <a:t>банкте есеп шоттарын жабу;</a:t>
            </a:r>
            <a:endParaRPr lang="ru-RU" b="1" dirty="0"/>
          </a:p>
          <a:p>
            <a:pPr lvl="0"/>
            <a:r>
              <a:rPr lang="kk-KZ" b="1" dirty="0"/>
              <a:t>касса бойынша операциялар тоқтату;</a:t>
            </a:r>
            <a:endParaRPr lang="ru-RU" b="1" dirty="0"/>
          </a:p>
          <a:p>
            <a:pPr lvl="0"/>
            <a:r>
              <a:rPr lang="kk-KZ" b="1" dirty="0"/>
              <a:t>кәсіпорын мүлкіне шек қою.</a:t>
            </a:r>
            <a:endParaRPr lang="ru-RU" b="1" dirty="0"/>
          </a:p>
          <a:p>
            <a:pPr marL="0" indent="0">
              <a:buNone/>
            </a:pPr>
            <a:r>
              <a:rPr lang="kk-KZ" dirty="0"/>
              <a:t>Өсімпұл төлеу мерзімі асып кеткен салық міндеттемелеріне есептелінетін заңды түрде белгіленген төлем, ол Ұлтық банк бекітілген ставка рефинансирования бойынша есептелінеді.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17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/>
              <a:t>Салық салу қағидалары: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79296" cy="5616624"/>
          </a:xfrm>
        </p:spPr>
        <p:txBody>
          <a:bodyPr>
            <a:normAutofit fontScale="62500" lnSpcReduction="20000"/>
          </a:bodyPr>
          <a:lstStyle/>
          <a:p>
            <a:r>
              <a:rPr lang="kk-KZ" sz="3800" dirty="0" smtClean="0"/>
              <a:t>Салық </a:t>
            </a:r>
            <a:r>
              <a:rPr lang="kk-KZ" sz="3800" dirty="0"/>
              <a:t>механизмінің қызметі белгілі қағидаларға сүйеніп іске асырылады. Қазақстан Республикасының Салық Кодексі салық ісін мынадай қағидаларға негізделіп жүргізілуін талап етеді: </a:t>
            </a:r>
            <a:endParaRPr lang="ru-RU" sz="3800" dirty="0"/>
          </a:p>
          <a:p>
            <a:pPr lvl="0"/>
            <a:r>
              <a:rPr lang="kk-KZ" sz="3800" dirty="0"/>
              <a:t>міндеттілік қағидасы бойынша салық төлеуші салықтық міндетін  толық және белгіленген мерзімде орындауы тиіс. </a:t>
            </a:r>
            <a:endParaRPr lang="ru-RU" sz="3800" dirty="0"/>
          </a:p>
          <a:p>
            <a:pPr lvl="0"/>
            <a:r>
              <a:rPr lang="kk-KZ" sz="3800" dirty="0"/>
              <a:t>нақтылық қағидасы бойынша Қазақстан Республикасындағы бюджетке төленетін төлемдер мен салықтар нақты болуы тиіс. </a:t>
            </a:r>
            <a:endParaRPr lang="ru-RU" sz="3800" dirty="0"/>
          </a:p>
          <a:p>
            <a:pPr lvl="0"/>
            <a:r>
              <a:rPr lang="kk-KZ" sz="3800" dirty="0"/>
              <a:t>әділеттілік қағидасы бойынша Қазақстан Республиикасында салық салу жалпыға бірдей және міндетті болады, жеке түрдегі жеңілдік жасауға рұқсат етілмейді. </a:t>
            </a:r>
            <a:endParaRPr lang="ru-RU" sz="3800" dirty="0"/>
          </a:p>
          <a:p>
            <a:pPr lvl="0"/>
            <a:r>
              <a:rPr lang="kk-KZ" sz="3800" dirty="0"/>
              <a:t>біртұтастылық қағидасы бойынша Қазақстан Республикасы аумағында жалпыға бірдей салық жүйесі қолданылады. </a:t>
            </a:r>
            <a:endParaRPr lang="ru-RU" sz="3800" dirty="0"/>
          </a:p>
          <a:p>
            <a:pPr lvl="0"/>
            <a:r>
              <a:rPr lang="kk-KZ" sz="3800" dirty="0"/>
              <a:t>жариялылық қағидасы бойынша салықты реттеуші нормативтік құқықтық кесімдер ресми басылымдарда жарық көреді. </a:t>
            </a:r>
            <a:endParaRPr lang="ru-RU" sz="38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928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3100" b="1" dirty="0"/>
              <a:t>Қазақстан Республикасында салықтардың атқаратын қызметтері, олардың түрлері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/>
              <a:t>Салықтардың мынадай негізгі қызметтері бар: </a:t>
            </a:r>
            <a:endParaRPr lang="ru-RU" dirty="0"/>
          </a:p>
          <a:p>
            <a:pPr lvl="0"/>
            <a:r>
              <a:rPr lang="ru-RU" dirty="0" err="1"/>
              <a:t>фискалдық</a:t>
            </a:r>
            <a:r>
              <a:rPr lang="ru-RU" dirty="0"/>
              <a:t> </a:t>
            </a:r>
          </a:p>
          <a:p>
            <a:pPr lvl="0"/>
            <a:r>
              <a:rPr lang="ru-RU" dirty="0" err="1"/>
              <a:t>реттеушілік</a:t>
            </a:r>
            <a:r>
              <a:rPr lang="ru-RU" dirty="0"/>
              <a:t> </a:t>
            </a:r>
          </a:p>
          <a:p>
            <a:pPr lvl="0"/>
            <a:r>
              <a:rPr lang="ru-RU" dirty="0" err="1"/>
              <a:t>бақылаушылық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349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579296" cy="662473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Салықтардың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b="1" dirty="0"/>
              <a:t>– </a:t>
            </a:r>
            <a:r>
              <a:rPr lang="ru-RU" b="1" dirty="0" err="1"/>
              <a:t>фискалдық</a:t>
            </a:r>
            <a:r>
              <a:rPr lang="ru-RU" b="1" dirty="0"/>
              <a:t> </a:t>
            </a:r>
            <a:r>
              <a:rPr lang="ru-RU" b="1" dirty="0" err="1"/>
              <a:t>немесе</a:t>
            </a:r>
            <a:r>
              <a:rPr lang="ru-RU" b="1" dirty="0"/>
              <a:t> </a:t>
            </a:r>
            <a:r>
              <a:rPr lang="ru-RU" b="1" dirty="0" err="1"/>
              <a:t>бюджеттік</a:t>
            </a:r>
            <a:r>
              <a:rPr lang="ru-RU" b="1" dirty="0"/>
              <a:t> </a:t>
            </a:r>
            <a:r>
              <a:rPr lang="ru-RU" b="1" dirty="0" err="1"/>
              <a:t>қызмет</a:t>
            </a:r>
            <a:r>
              <a:rPr lang="ru-RU" b="1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бюджеттің</a:t>
            </a:r>
            <a:r>
              <a:rPr lang="ru-RU" dirty="0"/>
              <a:t> </a:t>
            </a:r>
            <a:r>
              <a:rPr lang="ru-RU" dirty="0" err="1"/>
              <a:t>кіріс</a:t>
            </a:r>
            <a:r>
              <a:rPr lang="ru-RU" dirty="0"/>
              <a:t> </a:t>
            </a:r>
            <a:r>
              <a:rPr lang="ru-RU" dirty="0" err="1"/>
              <a:t>бөлімі</a:t>
            </a:r>
            <a:r>
              <a:rPr lang="ru-RU" dirty="0"/>
              <a:t> </a:t>
            </a:r>
            <a:r>
              <a:rPr lang="ru-RU" dirty="0" err="1"/>
              <a:t>құрылып</a:t>
            </a:r>
            <a:r>
              <a:rPr lang="ru-RU" dirty="0"/>
              <a:t>, </a:t>
            </a:r>
            <a:r>
              <a:rPr lang="ru-RU" dirty="0" err="1"/>
              <a:t>салықтардың</a:t>
            </a:r>
            <a:r>
              <a:rPr lang="ru-RU" dirty="0"/>
              <a:t> </a:t>
            </a:r>
            <a:r>
              <a:rPr lang="ru-RU" dirty="0" err="1"/>
              <a:t>қоғамдық</a:t>
            </a:r>
            <a:r>
              <a:rPr lang="ru-RU" dirty="0"/>
              <a:t> </a:t>
            </a:r>
            <a:r>
              <a:rPr lang="ru-RU" dirty="0" err="1"/>
              <a:t>міндеті</a:t>
            </a:r>
            <a:r>
              <a:rPr lang="ru-RU" dirty="0"/>
              <a:t> </a:t>
            </a:r>
            <a:r>
              <a:rPr lang="ru-RU" dirty="0" err="1"/>
              <a:t>артады</a:t>
            </a:r>
            <a:r>
              <a:rPr lang="ru-RU" dirty="0"/>
              <a:t>. </a:t>
            </a:r>
            <a:r>
              <a:rPr lang="ru-RU" dirty="0" err="1"/>
              <a:t>Себебі</a:t>
            </a:r>
            <a:r>
              <a:rPr lang="ru-RU" dirty="0"/>
              <a:t>, </a:t>
            </a:r>
            <a:r>
              <a:rPr lang="ru-RU" dirty="0" err="1"/>
              <a:t>салықтар</a:t>
            </a:r>
            <a:r>
              <a:rPr lang="ru-RU" dirty="0"/>
              <a:t> 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бюджеттің</a:t>
            </a:r>
            <a:r>
              <a:rPr lang="ru-RU" dirty="0"/>
              <a:t> </a:t>
            </a:r>
            <a:r>
              <a:rPr lang="ru-RU" dirty="0" err="1"/>
              <a:t>кірісін</a:t>
            </a:r>
            <a:r>
              <a:rPr lang="ru-RU" dirty="0"/>
              <a:t> </a:t>
            </a:r>
            <a:r>
              <a:rPr lang="ru-RU" dirty="0" err="1"/>
              <a:t>топтастыра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әлеуметтік</a:t>
            </a:r>
            <a:r>
              <a:rPr lang="ru-RU" dirty="0"/>
              <a:t>, </a:t>
            </a:r>
            <a:r>
              <a:rPr lang="ru-RU" dirty="0" err="1"/>
              <a:t>әскери</a:t>
            </a:r>
            <a:r>
              <a:rPr lang="ru-RU" dirty="0"/>
              <a:t>, </a:t>
            </a:r>
            <a:r>
              <a:rPr lang="ru-RU" dirty="0" err="1"/>
              <a:t>қорғаныс</a:t>
            </a:r>
            <a:r>
              <a:rPr lang="ru-RU" dirty="0"/>
              <a:t>,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шаралардың</a:t>
            </a:r>
            <a:r>
              <a:rPr lang="ru-RU" dirty="0"/>
              <a:t>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асуын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endParaRPr lang="ru-RU" dirty="0"/>
          </a:p>
          <a:p>
            <a:r>
              <a:rPr lang="ru-RU" b="1" dirty="0" err="1"/>
              <a:t>Реттеушілік</a:t>
            </a:r>
            <a:r>
              <a:rPr lang="ru-RU" b="1" dirty="0"/>
              <a:t> </a:t>
            </a:r>
            <a:r>
              <a:rPr lang="ru-RU" b="1" dirty="0" err="1"/>
              <a:t>қызметі</a:t>
            </a:r>
            <a:r>
              <a:rPr lang="ru-RU" b="1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механизмі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асырылады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ішіндегі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тетіктер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ставкалары</a:t>
            </a:r>
            <a:r>
              <a:rPr lang="ru-RU" dirty="0"/>
              <a:t> мен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жеңілдіктері</a:t>
            </a:r>
            <a:r>
              <a:rPr lang="ru-RU" dirty="0"/>
              <a:t>.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реттеудің</a:t>
            </a:r>
            <a:r>
              <a:rPr lang="ru-RU" dirty="0"/>
              <a:t> </a:t>
            </a:r>
            <a:r>
              <a:rPr lang="ru-RU" dirty="0" err="1"/>
              <a:t>тетіктері</a:t>
            </a:r>
            <a:r>
              <a:rPr lang="ru-RU" dirty="0"/>
              <a:t> тек </a:t>
            </a:r>
            <a:r>
              <a:rPr lang="ru-RU" dirty="0" err="1"/>
              <a:t>қана</a:t>
            </a:r>
            <a:r>
              <a:rPr lang="ru-RU" dirty="0"/>
              <a:t> </a:t>
            </a:r>
            <a:r>
              <a:rPr lang="ru-RU" dirty="0" err="1"/>
              <a:t>өндірістің</a:t>
            </a:r>
            <a:r>
              <a:rPr lang="ru-RU" dirty="0"/>
              <a:t> </a:t>
            </a:r>
            <a:r>
              <a:rPr lang="ru-RU" dirty="0" err="1"/>
              <a:t>дамуын</a:t>
            </a:r>
            <a:r>
              <a:rPr lang="ru-RU" dirty="0"/>
              <a:t>  </a:t>
            </a:r>
            <a:r>
              <a:rPr lang="ru-RU" dirty="0" err="1"/>
              <a:t>реттеп</a:t>
            </a:r>
            <a:r>
              <a:rPr lang="ru-RU" dirty="0"/>
              <a:t> </a:t>
            </a:r>
            <a:r>
              <a:rPr lang="ru-RU" dirty="0" err="1"/>
              <a:t>қана</a:t>
            </a:r>
            <a:r>
              <a:rPr lang="ru-RU" dirty="0"/>
              <a:t> </a:t>
            </a:r>
            <a:r>
              <a:rPr lang="ru-RU" dirty="0" err="1"/>
              <a:t>қоймай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ақша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баға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r>
              <a:rPr lang="ru-RU" dirty="0"/>
              <a:t>, </a:t>
            </a:r>
            <a:r>
              <a:rPr lang="ru-RU" dirty="0" err="1"/>
              <a:t>шетелдік</a:t>
            </a:r>
            <a:r>
              <a:rPr lang="ru-RU" dirty="0"/>
              <a:t> </a:t>
            </a:r>
            <a:r>
              <a:rPr lang="ru-RU" dirty="0" err="1"/>
              <a:t>инвесторларды</a:t>
            </a:r>
            <a:r>
              <a:rPr lang="ru-RU" dirty="0"/>
              <a:t> </a:t>
            </a:r>
            <a:r>
              <a:rPr lang="ru-RU" dirty="0" err="1"/>
              <a:t>ынталандыру</a:t>
            </a:r>
            <a:r>
              <a:rPr lang="ru-RU" dirty="0"/>
              <a:t>, </a:t>
            </a:r>
            <a:r>
              <a:rPr lang="ru-RU" dirty="0" err="1"/>
              <a:t>шағын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кіші</a:t>
            </a:r>
            <a:r>
              <a:rPr lang="ru-RU" dirty="0"/>
              <a:t> </a:t>
            </a:r>
            <a:r>
              <a:rPr lang="ru-RU" dirty="0" err="1"/>
              <a:t>кәсіпкерлікті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жұмыстарын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 smtClean="0"/>
              <a:t>асыруы</a:t>
            </a:r>
            <a:r>
              <a:rPr lang="ru-RU" dirty="0" smtClean="0"/>
              <a:t> </a:t>
            </a:r>
            <a:r>
              <a:rPr lang="ru-RU" dirty="0" err="1"/>
              <a:t>қажет</a:t>
            </a:r>
            <a:r>
              <a:rPr lang="ru-RU" dirty="0" smtClean="0"/>
              <a:t>.</a:t>
            </a:r>
          </a:p>
          <a:p>
            <a:r>
              <a:rPr lang="ru-RU" b="1" dirty="0" err="1"/>
              <a:t>Салықтардың</a:t>
            </a:r>
            <a:r>
              <a:rPr lang="ru-RU" b="1" dirty="0"/>
              <a:t> </a:t>
            </a:r>
            <a:r>
              <a:rPr lang="ru-RU" b="1" dirty="0" err="1"/>
              <a:t>бақылаушылық</a:t>
            </a:r>
            <a:r>
              <a:rPr lang="ru-RU" b="1" dirty="0"/>
              <a:t>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en-US" dirty="0"/>
              <a:t> 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механизмінің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етуінің</a:t>
            </a:r>
            <a:r>
              <a:rPr lang="ru-RU" dirty="0"/>
              <a:t> </a:t>
            </a:r>
            <a:r>
              <a:rPr lang="ru-RU" dirty="0" err="1"/>
              <a:t>тиімділігі</a:t>
            </a:r>
            <a:r>
              <a:rPr lang="ru-RU" dirty="0"/>
              <a:t> </a:t>
            </a:r>
            <a:r>
              <a:rPr lang="ru-RU" dirty="0" err="1"/>
              <a:t>бағаланады</a:t>
            </a:r>
            <a:r>
              <a:rPr lang="en-US" dirty="0"/>
              <a:t>,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ресурстарының</a:t>
            </a:r>
            <a:r>
              <a:rPr lang="ru-RU" dirty="0"/>
              <a:t> </a:t>
            </a:r>
            <a:r>
              <a:rPr lang="ru-RU" dirty="0" err="1"/>
              <a:t>қимылына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ісі</a:t>
            </a:r>
            <a:r>
              <a:rPr lang="ru-RU" dirty="0"/>
              <a:t> </a:t>
            </a:r>
            <a:r>
              <a:rPr lang="ru-RU" dirty="0" err="1"/>
              <a:t>жүргізіледі</a:t>
            </a:r>
            <a:r>
              <a:rPr lang="en-US" dirty="0"/>
              <a:t>,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 мен бюджет</a:t>
            </a:r>
            <a:r>
              <a:rPr lang="en-US" dirty="0"/>
              <a:t>  </a:t>
            </a:r>
            <a:r>
              <a:rPr lang="ru-RU" dirty="0" err="1"/>
              <a:t>саясатын</a:t>
            </a:r>
            <a:r>
              <a:rPr lang="ru-RU" dirty="0"/>
              <a:t> </a:t>
            </a:r>
            <a:r>
              <a:rPr lang="ru-RU" dirty="0" err="1"/>
              <a:t>жетілдіру</a:t>
            </a:r>
            <a:r>
              <a:rPr lang="ru-RU" dirty="0"/>
              <a:t> </a:t>
            </a:r>
            <a:r>
              <a:rPr lang="ru-RU" dirty="0" err="1"/>
              <a:t>жолдары</a:t>
            </a:r>
            <a:r>
              <a:rPr lang="ru-RU" dirty="0"/>
              <a:t> </a:t>
            </a:r>
            <a:r>
              <a:rPr lang="ru-RU" dirty="0" err="1"/>
              <a:t>қарастырылады</a:t>
            </a:r>
            <a:r>
              <a:rPr lang="en-US" dirty="0"/>
              <a:t>. </a:t>
            </a:r>
            <a:r>
              <a:rPr lang="ru-RU" dirty="0" err="1"/>
              <a:t>Салықтық</a:t>
            </a:r>
            <a:r>
              <a:rPr lang="ru-RU" dirty="0"/>
              <a:t>  </a:t>
            </a:r>
            <a:r>
              <a:rPr lang="ru-RU" dirty="0" err="1"/>
              <a:t>бақылауды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жүргізу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тәртіпті</a:t>
            </a:r>
            <a:r>
              <a:rPr lang="ru-RU" dirty="0"/>
              <a:t> </a:t>
            </a:r>
            <a:r>
              <a:rPr lang="ru-RU" dirty="0" err="1"/>
              <a:t>қатаң</a:t>
            </a:r>
            <a:r>
              <a:rPr lang="ru-RU" dirty="0"/>
              <a:t> </a:t>
            </a:r>
            <a:r>
              <a:rPr lang="ru-RU" dirty="0" err="1"/>
              <a:t>сақтау</a:t>
            </a:r>
            <a:r>
              <a:rPr lang="ru-RU" dirty="0"/>
              <a:t>,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төлеушілердің</a:t>
            </a:r>
            <a:r>
              <a:rPr lang="ru-RU" dirty="0"/>
              <a:t> </a:t>
            </a:r>
            <a:r>
              <a:rPr lang="ru-RU" dirty="0" err="1"/>
              <a:t>заңға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төлейтін</a:t>
            </a:r>
            <a:r>
              <a:rPr lang="ru-RU" dirty="0"/>
              <a:t> </a:t>
            </a:r>
            <a:r>
              <a:rPr lang="ru-RU" dirty="0" err="1"/>
              <a:t>салықтары</a:t>
            </a:r>
            <a:r>
              <a:rPr lang="ru-RU" dirty="0"/>
              <a:t> мен </a:t>
            </a:r>
            <a:r>
              <a:rPr lang="ru-RU" dirty="0" err="1"/>
              <a:t>алымдарын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уақытылы</a:t>
            </a:r>
            <a:r>
              <a:rPr lang="ru-RU" dirty="0"/>
              <a:t> </a:t>
            </a:r>
            <a:r>
              <a:rPr lang="ru-RU" dirty="0" err="1"/>
              <a:t>бюджетке</a:t>
            </a:r>
            <a:r>
              <a:rPr lang="ru-RU" dirty="0"/>
              <a:t> </a:t>
            </a:r>
            <a:r>
              <a:rPr lang="ru-RU" dirty="0" err="1"/>
              <a:t>төлеп</a:t>
            </a:r>
            <a:r>
              <a:rPr lang="ru-RU" dirty="0"/>
              <a:t> </a:t>
            </a:r>
            <a:r>
              <a:rPr lang="ru-RU" dirty="0" err="1"/>
              <a:t>отыруы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етіледі</a:t>
            </a:r>
            <a:r>
              <a:rPr lang="ru-RU" dirty="0"/>
              <a:t>. 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5026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674</TotalTime>
  <Words>863</Words>
  <Application>Microsoft Office PowerPoint</Application>
  <PresentationFormat>Экран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Бюджеттік төлемдер есебі туралы түсінік</vt:lpstr>
      <vt:lpstr>Қазақстан Республикасының салық жүйесі </vt:lpstr>
      <vt:lpstr>Салық механизмі белгілі бір салық элементтерінен тұрады.  Салық салу элементтері мыналар: субъект, объект, салық көзі, салық ставкасы, салық өлшем бірлігі,  салық жеңілдіктері, салық төлеу мерзімі мен тәртібі, салық төлеушінің және салық қызметі органдарының құқықтары мен міндеттері, салық төлеуін бақылау, салықтық жазалау шаралары</vt:lpstr>
      <vt:lpstr>Салық төлеушілердің құқығы:  </vt:lpstr>
      <vt:lpstr>Салық төлеушінің міндеттері:  </vt:lpstr>
      <vt:lpstr>Салық міндеттемелері: - қолма -қол ақша түрінде; - қолма -қол ақшасыз  түрінде; - зачет  </vt:lpstr>
      <vt:lpstr>Салық салу қағидалары:  </vt:lpstr>
      <vt:lpstr>Қазақстан Республикасында салықтардың атқаратын қызметтері, олардың түрлері  </vt:lpstr>
      <vt:lpstr>Презентация PowerPoint</vt:lpstr>
      <vt:lpstr>Презентация PowerPoint</vt:lpstr>
      <vt:lpstr>Бюджеттік төлемдер есебінің маңыздылығы мен жалпы сипаттамасы</vt:lpstr>
      <vt:lpstr>Салық есебі, кодекспен ақыталған, белгілі тәртіппен топталған, бастапқы мәліметтерді пайдалана отырып, салық бойынша салық базасын анықтауға арналған жүйе.    </vt:lpstr>
      <vt:lpstr>Ұйымның салық саясаты</vt:lpstr>
      <vt:lpstr>Салықтық есепке алу саясаты халықаралық қаржылық есептілік стандарттарына және Қазақстан Республикасының бухгалтерлік есеп және қаржылық есептілік туралы заңнамасына сәйкес әзірленген есепке алу саясатына жеке бөлім түрінде енгізілуі мүмкін. </vt:lpstr>
      <vt:lpstr>Салық есебінің саясатында келесілердің бағдары болуы тиіс: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Жылдық жиынтық табыс есебі</dc:title>
  <dc:creator>Asus</dc:creator>
  <cp:lastModifiedBy>admin</cp:lastModifiedBy>
  <cp:revision>15</cp:revision>
  <dcterms:created xsi:type="dcterms:W3CDTF">2020-09-21T15:21:10Z</dcterms:created>
  <dcterms:modified xsi:type="dcterms:W3CDTF">2021-09-19T17:38:22Z</dcterms:modified>
</cp:coreProperties>
</file>